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32"/>
  </p:notesMasterIdLst>
  <p:sldIdLst>
    <p:sldId id="256" r:id="rId3"/>
    <p:sldId id="267" r:id="rId4"/>
    <p:sldId id="289" r:id="rId5"/>
    <p:sldId id="291" r:id="rId6"/>
    <p:sldId id="281" r:id="rId7"/>
    <p:sldId id="280" r:id="rId8"/>
    <p:sldId id="260" r:id="rId9"/>
    <p:sldId id="261" r:id="rId10"/>
    <p:sldId id="257" r:id="rId11"/>
    <p:sldId id="265" r:id="rId12"/>
    <p:sldId id="258" r:id="rId13"/>
    <p:sldId id="264" r:id="rId14"/>
    <p:sldId id="288" r:id="rId15"/>
    <p:sldId id="282" r:id="rId16"/>
    <p:sldId id="283" r:id="rId17"/>
    <p:sldId id="284" r:id="rId18"/>
    <p:sldId id="287" r:id="rId19"/>
    <p:sldId id="285" r:id="rId20"/>
    <p:sldId id="286" r:id="rId21"/>
    <p:sldId id="269" r:id="rId22"/>
    <p:sldId id="274" r:id="rId23"/>
    <p:sldId id="270" r:id="rId24"/>
    <p:sldId id="271" r:id="rId25"/>
    <p:sldId id="277" r:id="rId26"/>
    <p:sldId id="278" r:id="rId27"/>
    <p:sldId id="290" r:id="rId28"/>
    <p:sldId id="294" r:id="rId29"/>
    <p:sldId id="293" r:id="rId30"/>
    <p:sldId id="29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1"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05B26-29E5-4C40-B2D9-D4D8465F80AF}"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0E8D1-CD2A-4768-8F8E-C7C4B631E634}" type="slidenum">
              <a:rPr lang="en-US" smtClean="0"/>
              <a:t>‹#›</a:t>
            </a:fld>
            <a:endParaRPr lang="en-US"/>
          </a:p>
        </p:txBody>
      </p:sp>
    </p:spTree>
    <p:extLst>
      <p:ext uri="{BB962C8B-B14F-4D97-AF65-F5344CB8AC3E}">
        <p14:creationId xmlns:p14="http://schemas.microsoft.com/office/powerpoint/2010/main" val="42246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smtClean="0"/>
              <a:t>12 Minutes</a:t>
            </a:r>
          </a:p>
        </p:txBody>
      </p:sp>
      <p:sp>
        <p:nvSpPr>
          <p:cNvPr id="4" name="Slide Number Placeholder 3"/>
          <p:cNvSpPr>
            <a:spLocks noGrp="1"/>
          </p:cNvSpPr>
          <p:nvPr>
            <p:ph type="sldNum" sz="quarter" idx="10"/>
          </p:nvPr>
        </p:nvSpPr>
        <p:spPr/>
        <p:txBody>
          <a:bodyPr/>
          <a:lstStyle/>
          <a:p>
            <a:fld id="{0E1A5238-0283-4830-A07B-7E460A2C59FF}" type="slidenum">
              <a:rPr lang="en-US" smtClean="0"/>
              <a:t>5</a:t>
            </a:fld>
            <a:endParaRPr lang="en-US"/>
          </a:p>
        </p:txBody>
      </p:sp>
    </p:spTree>
    <p:extLst>
      <p:ext uri="{BB962C8B-B14F-4D97-AF65-F5344CB8AC3E}">
        <p14:creationId xmlns:p14="http://schemas.microsoft.com/office/powerpoint/2010/main" val="311858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four domains with correlated dimensions.</a:t>
            </a:r>
            <a:endParaRPr lang="en-US" dirty="0"/>
          </a:p>
        </p:txBody>
      </p:sp>
      <p:sp>
        <p:nvSpPr>
          <p:cNvPr id="4" name="Slide Number Placeholder 3"/>
          <p:cNvSpPr>
            <a:spLocks noGrp="1"/>
          </p:cNvSpPr>
          <p:nvPr>
            <p:ph type="sldNum" sz="quarter" idx="10"/>
          </p:nvPr>
        </p:nvSpPr>
        <p:spPr/>
        <p:txBody>
          <a:bodyPr/>
          <a:lstStyle/>
          <a:p>
            <a:fld id="{9BBC0CC9-07D8-48EB-A940-E6838286A93F}" type="slidenum">
              <a:rPr lang="en-US" smtClean="0"/>
              <a:t>9</a:t>
            </a:fld>
            <a:endParaRPr lang="en-US"/>
          </a:p>
        </p:txBody>
      </p:sp>
    </p:spTree>
    <p:extLst>
      <p:ext uri="{BB962C8B-B14F-4D97-AF65-F5344CB8AC3E}">
        <p14:creationId xmlns:p14="http://schemas.microsoft.com/office/powerpoint/2010/main" val="417974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5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78F91ABB-7FC2-4059-9BA4-DCC80B86CB4B}" type="slidenum">
              <a:rPr lang="en-US" altLang="en-US" smtClean="0"/>
              <a:pPr/>
              <a:t>10</a:t>
            </a:fld>
            <a:endParaRPr lang="en-US" altLang="en-US" dirty="0"/>
          </a:p>
        </p:txBody>
      </p:sp>
    </p:spTree>
    <p:extLst>
      <p:ext uri="{BB962C8B-B14F-4D97-AF65-F5344CB8AC3E}">
        <p14:creationId xmlns:p14="http://schemas.microsoft.com/office/powerpoint/2010/main" val="130599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995288-A2E4-40C5-B0D1-AFA5755E665D}" type="slidenum">
              <a:rPr lang="en-US" altLang="en-US"/>
              <a:pPr>
                <a:spcBef>
                  <a:spcPct val="0"/>
                </a:spcBef>
              </a:pPr>
              <a:t>21</a:t>
            </a:fld>
            <a:endParaRPr lang="en-US" altLang="en-US"/>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Tx/>
              <a:buChar char="•"/>
            </a:pPr>
            <a:r>
              <a:rPr lang="en-US" altLang="en-US" smtClean="0"/>
              <a:t>Impress upon administrators that it is very possible to alter how a poor reader uses his/her brain, thus improving reading skills!</a:t>
            </a:r>
          </a:p>
        </p:txBody>
      </p:sp>
    </p:spTree>
    <p:extLst>
      <p:ext uri="{BB962C8B-B14F-4D97-AF65-F5344CB8AC3E}">
        <p14:creationId xmlns:p14="http://schemas.microsoft.com/office/powerpoint/2010/main" val="6607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D98607-2EF7-4924-8052-71D52170CD14}" type="slidenum">
              <a:rPr lang="en-US" altLang="en-US"/>
              <a:pPr>
                <a:spcBef>
                  <a:spcPct val="0"/>
                </a:spcBef>
              </a:pPr>
              <a:t>24</a:t>
            </a:fld>
            <a:endParaRPr lang="en-US" altLang="en-US"/>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lnSpc>
                <a:spcPct val="80000"/>
              </a:lnSpc>
            </a:pPr>
            <a:r>
              <a:rPr lang="en-US" altLang="en-US" sz="1000" smtClean="0"/>
              <a:t>Review each of these items concerning strong leadership:</a:t>
            </a:r>
          </a:p>
          <a:p>
            <a:pPr marL="114300" indent="-114300" eaLnBrk="1" hangingPunct="1">
              <a:lnSpc>
                <a:spcPct val="80000"/>
              </a:lnSpc>
              <a:buFontTx/>
              <a:buChar char="•"/>
            </a:pPr>
            <a:r>
              <a:rPr lang="en-US" altLang="en-US" sz="1000" smtClean="0"/>
              <a:t>Involving everyone includes not only teachers but paraprofessionals; specialists; tutors; support staff; secretarial, janitorial, and cafeteria staff; parents; community members; and higher education faculty.</a:t>
            </a:r>
          </a:p>
          <a:p>
            <a:pPr marL="114300" indent="-114300" eaLnBrk="1" hangingPunct="1">
              <a:lnSpc>
                <a:spcPct val="80000"/>
              </a:lnSpc>
              <a:buFontTx/>
              <a:buChar char="•"/>
            </a:pPr>
            <a:r>
              <a:rPr lang="en-US" altLang="en-US" sz="1000" smtClean="0"/>
              <a:t>The use of data, which takes expertise to analyze, is crucial to the success of grouping students for instruction in both core and intervention programs.</a:t>
            </a:r>
          </a:p>
          <a:p>
            <a:pPr marL="114300" indent="-114300" eaLnBrk="1" hangingPunct="1">
              <a:lnSpc>
                <a:spcPct val="80000"/>
              </a:lnSpc>
              <a:buFontTx/>
              <a:buChar char="•"/>
            </a:pPr>
            <a:r>
              <a:rPr lang="en-US" altLang="en-US" sz="1000" smtClean="0"/>
              <a:t>Strong literacy teams create local capacity, where staff members drive the literacy initiative. No one person can do this alone.</a:t>
            </a:r>
          </a:p>
          <a:p>
            <a:pPr marL="114300" indent="-114300" eaLnBrk="1" hangingPunct="1">
              <a:lnSpc>
                <a:spcPct val="80000"/>
              </a:lnSpc>
              <a:buFontTx/>
              <a:buChar char="•"/>
            </a:pPr>
            <a:r>
              <a:rPr lang="en-US" altLang="en-US" sz="1000" smtClean="0"/>
              <a:t>Ensure that there are </a:t>
            </a:r>
            <a:r>
              <a:rPr lang="en-US" altLang="en-US" sz="1000" u="sng" smtClean="0"/>
              <a:t>no</a:t>
            </a:r>
            <a:r>
              <a:rPr lang="en-US" altLang="en-US" sz="1000" smtClean="0"/>
              <a:t> intercom announcements during literacy time, </a:t>
            </a:r>
            <a:r>
              <a:rPr lang="en-US" altLang="en-US" sz="1000" u="sng" smtClean="0"/>
              <a:t>no</a:t>
            </a:r>
            <a:r>
              <a:rPr lang="en-US" altLang="en-US" sz="1000" smtClean="0"/>
              <a:t> interruptions by phone, </a:t>
            </a:r>
            <a:r>
              <a:rPr lang="en-US" altLang="en-US" sz="1000" u="sng" smtClean="0"/>
              <a:t>no</a:t>
            </a:r>
            <a:r>
              <a:rPr lang="en-US" altLang="en-US" sz="1000" smtClean="0"/>
              <a:t> field trips or activities instead of literacy instruction, etc. This message should be given to secretarial staff and all those responsible for making the building run smoothly.</a:t>
            </a:r>
          </a:p>
          <a:p>
            <a:pPr marL="114300" indent="-114300" eaLnBrk="1" hangingPunct="1">
              <a:lnSpc>
                <a:spcPct val="80000"/>
              </a:lnSpc>
              <a:buFontTx/>
              <a:buChar char="•"/>
            </a:pPr>
            <a:r>
              <a:rPr lang="en-US" altLang="en-US" sz="1000" smtClean="0"/>
              <a:t>Provide financial support and scheduling to create Professional Learning Communities (PLC) in order to provide continual professional development.</a:t>
            </a:r>
          </a:p>
          <a:p>
            <a:pPr marL="114300" indent="-114300" eaLnBrk="1" hangingPunct="1">
              <a:lnSpc>
                <a:spcPct val="80000"/>
              </a:lnSpc>
              <a:buFontTx/>
              <a:buChar char="•"/>
            </a:pPr>
            <a:r>
              <a:rPr lang="en-US" altLang="en-US" sz="1000" smtClean="0"/>
              <a:t>Become educated in best practices. While time consuming, this is arguably the best way for administrators to truly understand and support literacy initiatives. Much of these best practices are outlined within LETRS Module 1. </a:t>
            </a:r>
            <a:br>
              <a:rPr lang="en-US" altLang="en-US" sz="1000" smtClean="0"/>
            </a:br>
            <a:endParaRPr lang="en-US" altLang="en-US" sz="1000" smtClean="0"/>
          </a:p>
        </p:txBody>
      </p:sp>
    </p:spTree>
    <p:extLst>
      <p:ext uri="{BB962C8B-B14F-4D97-AF65-F5344CB8AC3E}">
        <p14:creationId xmlns:p14="http://schemas.microsoft.com/office/powerpoint/2010/main" val="4183045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94A72C8-0906-4FE0-83E9-C814C9813D13}" type="datetimeFigureOut">
              <a:rPr lang="en-US" smtClean="0">
                <a:solidFill>
                  <a:srgbClr val="F8B323">
                    <a:lumMod val="50000"/>
                  </a:srgbClr>
                </a:solidFill>
              </a:rPr>
              <a:pPr/>
              <a:t>6/14/2016</a:t>
            </a:fld>
            <a:endParaRPr lang="en-US">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0E248CB-5768-43EE-B2B9-54BC50890645}" type="slidenum">
              <a:rPr lang="en-US" smtClean="0">
                <a:solidFill>
                  <a:srgbClr val="F8B323">
                    <a:lumMod val="50000"/>
                  </a:srgbClr>
                </a:solidFill>
              </a:rPr>
              <a:pPr/>
              <a:t>‹#›</a:t>
            </a:fld>
            <a:endParaRPr lang="en-US">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12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0260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94A72C8-0906-4FE0-83E9-C814C9813D13}" type="datetimeFigureOut">
              <a:rPr lang="en-US" smtClean="0">
                <a:solidFill>
                  <a:srgbClr val="F3F3F2"/>
                </a:solidFill>
              </a:rPr>
              <a:pPr/>
              <a:t>6/14/2016</a:t>
            </a:fld>
            <a:endParaRPr lang="en-US">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0E248CB-5768-43EE-B2B9-54BC50890645}" type="slidenum">
              <a:rPr lang="en-US" smtClean="0">
                <a:solidFill>
                  <a:srgbClr val="F3F3F2"/>
                </a:solidFill>
              </a:rPr>
              <a:pPr/>
              <a:t>‹#›</a:t>
            </a:fld>
            <a:endParaRPr lang="en-US">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723169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62423447"/>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55834850"/>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54123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3913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025520"/>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3059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555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A72C8-0906-4FE0-83E9-C814C9813D13}" type="datetimeFigureOut">
              <a:rPr lang="en-US" smtClean="0">
                <a:solidFill>
                  <a:prstClr val="black">
                    <a:lumMod val="65000"/>
                    <a:lumOff val="35000"/>
                  </a:prstClr>
                </a:solidFill>
              </a:rPr>
              <a:pPr/>
              <a:t>6/14/2016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0E248CB-5768-43EE-B2B9-54BC50890645}"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9562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6/14/2016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6/14/2016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6/14/2016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6/14/2016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914400"/>
            <a:fld id="{294A72C8-0906-4FE0-83E9-C814C9813D13}" type="datetimeFigureOut">
              <a:rPr lang="en-US" smtClean="0">
                <a:solidFill>
                  <a:prstClr val="black">
                    <a:lumMod val="65000"/>
                    <a:lumOff val="35000"/>
                  </a:prstClr>
                </a:solidFill>
              </a:rPr>
              <a:pPr defTabSz="914400"/>
              <a:t>6/14/2016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9144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914400"/>
            <a:fld id="{A0E248CB-5768-43EE-B2B9-54BC50890645}" type="slidenum">
              <a:rPr lang="en-US" smtClean="0">
                <a:solidFill>
                  <a:prstClr val="black">
                    <a:lumMod val="65000"/>
                    <a:lumOff val="35000"/>
                  </a:prstClr>
                </a:solidFill>
              </a:rPr>
              <a:pPr defTabSz="914400"/>
              <a:t>‹#›</a:t>
            </a:fld>
            <a:endParaRPr lang="en-US">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10328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tduncan@esc17.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uildingrti.utexas.org/documents/example-assessment-plan-pk-12" TargetMode="External"/><Relationship Id="rId2" Type="http://schemas.openxmlformats.org/officeDocument/2006/relationships/hyperlink" Target="http://www.rti4success.org/sites/default/files/NCRTI_District_Rubric%20and%20Worksheet_061112.pdf" TargetMode="External"/><Relationship Id="rId1" Type="http://schemas.openxmlformats.org/officeDocument/2006/relationships/slideLayout" Target="../slideLayouts/slideLayout2.xml"/><Relationship Id="rId4" Type="http://schemas.openxmlformats.org/officeDocument/2006/relationships/hyperlink" Target="http://buildingrti.utexas.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smtClean="0"/>
              <a:t>Fusing </a:t>
            </a:r>
            <a:r>
              <a:rPr lang="en-US" sz="8800" dirty="0" smtClean="0"/>
              <a:t>Accountability and TTESS</a:t>
            </a:r>
            <a:endParaRPr lang="en-US" sz="8800" dirty="0"/>
          </a:p>
        </p:txBody>
      </p:sp>
      <p:sp>
        <p:nvSpPr>
          <p:cNvPr id="3" name="Subtitle 2"/>
          <p:cNvSpPr>
            <a:spLocks noGrp="1"/>
          </p:cNvSpPr>
          <p:nvPr>
            <p:ph type="subTitle" idx="1"/>
          </p:nvPr>
        </p:nvSpPr>
        <p:spPr>
          <a:xfrm>
            <a:off x="883236" y="4605462"/>
            <a:ext cx="7891272" cy="1966663"/>
          </a:xfrm>
        </p:spPr>
        <p:txBody>
          <a:bodyPr>
            <a:normAutofit fontScale="92500" lnSpcReduction="10000"/>
          </a:bodyPr>
          <a:lstStyle/>
          <a:p>
            <a:r>
              <a:rPr lang="en-US" sz="3100" dirty="0" smtClean="0"/>
              <a:t>Ty </a:t>
            </a:r>
            <a:r>
              <a:rPr lang="en-US" sz="3100" dirty="0" smtClean="0"/>
              <a:t>Duncan, Coordinator of Accountability and Compliance</a:t>
            </a:r>
          </a:p>
          <a:p>
            <a:r>
              <a:rPr lang="en-US" sz="3100" dirty="0" smtClean="0"/>
              <a:t>@</a:t>
            </a:r>
            <a:r>
              <a:rPr lang="en-US" sz="3100" dirty="0" err="1" smtClean="0"/>
              <a:t>instructionalle</a:t>
            </a:r>
            <a:r>
              <a:rPr lang="en-US" sz="3100" dirty="0" smtClean="0"/>
              <a:t> on </a:t>
            </a:r>
            <a:r>
              <a:rPr lang="en-US" sz="3100" dirty="0" smtClean="0"/>
              <a:t>Twitter</a:t>
            </a:r>
          </a:p>
          <a:p>
            <a:r>
              <a:rPr lang="en-US" sz="3100" dirty="0" smtClean="0">
                <a:hlinkClick r:id="rId2"/>
              </a:rPr>
              <a:t>tduncan@esc17.net</a:t>
            </a:r>
            <a:endParaRPr lang="en-US" sz="31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508" y="5140387"/>
            <a:ext cx="3009662" cy="1431739"/>
          </a:xfrm>
          <a:prstGeom prst="rect">
            <a:avLst/>
          </a:prstGeom>
        </p:spPr>
      </p:pic>
    </p:spTree>
    <p:extLst>
      <p:ext uri="{BB962C8B-B14F-4D97-AF65-F5344CB8AC3E}">
        <p14:creationId xmlns:p14="http://schemas.microsoft.com/office/powerpoint/2010/main" val="329167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pPr>
            <a:fld id="{133BAADA-8030-4C27-B03B-F3D3C966E66C}" type="slidenum">
              <a:rPr lang="en-US" altLang="en-US" sz="1200">
                <a:solidFill>
                  <a:srgbClr val="FFFFFF"/>
                </a:solidFill>
                <a:latin typeface="Tw Cen MT" panose="020B0602020104020603" pitchFamily="34" charset="0"/>
              </a:rPr>
              <a:pPr eaLnBrk="1" hangingPunct="1">
                <a:lnSpc>
                  <a:spcPct val="80000"/>
                </a:lnSpc>
              </a:pPr>
              <a:t>10</a:t>
            </a:fld>
            <a:endParaRPr lang="en-US" altLang="en-US" sz="1200" dirty="0">
              <a:solidFill>
                <a:srgbClr val="FFFFFF"/>
              </a:solidFill>
              <a:latin typeface="Tw Cen MT" panose="020B0602020104020603" pitchFamily="34" charset="0"/>
            </a:endParaRPr>
          </a:p>
        </p:txBody>
      </p:sp>
      <p:sp>
        <p:nvSpPr>
          <p:cNvPr id="13326" name="TextBox 5"/>
          <p:cNvSpPr txBox="1">
            <a:spLocks noChangeArrowheads="1"/>
          </p:cNvSpPr>
          <p:nvPr/>
        </p:nvSpPr>
        <p:spPr bwMode="auto">
          <a:xfrm>
            <a:off x="2057400" y="1762640"/>
            <a:ext cx="7717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dirty="0">
              <a:latin typeface="Gill Sans MT" panose="020B0502020104020203"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232" t="14426" r="6011" b="8582"/>
          <a:stretch/>
        </p:blipFill>
        <p:spPr>
          <a:xfrm>
            <a:off x="2057401" y="1533780"/>
            <a:ext cx="8136147" cy="5184475"/>
          </a:xfrm>
          <a:prstGeom prst="rect">
            <a:avLst/>
          </a:prstGeom>
        </p:spPr>
      </p:pic>
      <p:sp>
        <p:nvSpPr>
          <p:cNvPr id="5" name="Rectangle 2"/>
          <p:cNvSpPr>
            <a:spLocks noChangeArrowheads="1"/>
          </p:cNvSpPr>
          <p:nvPr/>
        </p:nvSpPr>
        <p:spPr bwMode="auto">
          <a:xfrm>
            <a:off x="2145792" y="358509"/>
            <a:ext cx="8686800" cy="553998"/>
          </a:xfrm>
          <a:prstGeom prst="rect">
            <a:avLst/>
          </a:prstGeom>
          <a:solidFill>
            <a:schemeClr val="bg1"/>
          </a:solidFill>
          <a:ln w="19050">
            <a:solidFill>
              <a:srgbClr val="009DD9"/>
            </a:solidFill>
            <a:miter lim="800000"/>
            <a:headEnd/>
            <a:tailEnd/>
          </a:ln>
          <a:extLst/>
        </p:spPr>
        <p:txBody>
          <a:bodyPr wrap="square" anchor="ctr" anchorCtr="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54864" eaLnBrk="1" hangingPunct="1"/>
            <a:r>
              <a:rPr lang="en-US" altLang="en-US" sz="3000" b="1" dirty="0">
                <a:solidFill>
                  <a:schemeClr val="accent1"/>
                </a:solidFill>
                <a:latin typeface="Goudy Old Style" panose="02020502050305020303" pitchFamily="18" charset="0"/>
              </a:rPr>
              <a:t>House Bill 2804, 84</a:t>
            </a:r>
            <a:r>
              <a:rPr lang="en-US" altLang="en-US" sz="3000" b="1" baseline="30000" dirty="0">
                <a:solidFill>
                  <a:schemeClr val="accent1"/>
                </a:solidFill>
                <a:latin typeface="Goudy Old Style" panose="02020502050305020303" pitchFamily="18" charset="0"/>
              </a:rPr>
              <a:t>th</a:t>
            </a:r>
            <a:r>
              <a:rPr lang="en-US" altLang="en-US" sz="3000" b="1" dirty="0">
                <a:solidFill>
                  <a:schemeClr val="accent1"/>
                </a:solidFill>
                <a:latin typeface="Goudy Old Style" panose="02020502050305020303" pitchFamily="18" charset="0"/>
              </a:rPr>
              <a:t> Texas Legislature</a:t>
            </a:r>
            <a:endParaRPr lang="en-US" altLang="en-US" sz="3000" dirty="0">
              <a:solidFill>
                <a:srgbClr val="0F6FC6"/>
              </a:solidFill>
            </a:endParaRPr>
          </a:p>
        </p:txBody>
      </p:sp>
    </p:spTree>
    <p:extLst>
      <p:ext uri="{BB962C8B-B14F-4D97-AF65-F5344CB8AC3E}">
        <p14:creationId xmlns:p14="http://schemas.microsoft.com/office/powerpoint/2010/main" val="417012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the Old and New System</a:t>
            </a:r>
            <a:endParaRPr lang="en-US" dirty="0"/>
          </a:p>
        </p:txBody>
      </p:sp>
      <p:sp>
        <p:nvSpPr>
          <p:cNvPr id="3" name="Content Placeholder 2"/>
          <p:cNvSpPr>
            <a:spLocks noGrp="1"/>
          </p:cNvSpPr>
          <p:nvPr>
            <p:ph idx="1"/>
          </p:nvPr>
        </p:nvSpPr>
        <p:spPr/>
        <p:txBody>
          <a:bodyPr>
            <a:normAutofit/>
          </a:bodyPr>
          <a:lstStyle/>
          <a:p>
            <a:r>
              <a:rPr lang="en-US" sz="2800" dirty="0" smtClean="0"/>
              <a:t>Growth – Progress before performance! This applies to everyone in the system!</a:t>
            </a:r>
            <a:endParaRPr lang="en-US" sz="2800" dirty="0"/>
          </a:p>
          <a:p>
            <a:r>
              <a:rPr lang="en-US" sz="2800" dirty="0" smtClean="0"/>
              <a:t>Level III Performance crucial to success in the system! Keep them at Level III for Index 2 and ensure those economically disadvantaged students are Level III for Index 3.</a:t>
            </a:r>
          </a:p>
          <a:p>
            <a:r>
              <a:rPr lang="en-US" sz="2800" dirty="0" smtClean="0"/>
              <a:t> Post-secondary readiness </a:t>
            </a:r>
          </a:p>
          <a:p>
            <a:r>
              <a:rPr lang="en-US" sz="2800" dirty="0"/>
              <a:t> </a:t>
            </a:r>
            <a:r>
              <a:rPr lang="en-US" sz="2800" dirty="0" smtClean="0"/>
              <a:t>Closing Achievement Gaps</a:t>
            </a:r>
          </a:p>
        </p:txBody>
      </p:sp>
    </p:spTree>
    <p:extLst>
      <p:ext uri="{BB962C8B-B14F-4D97-AF65-F5344CB8AC3E}">
        <p14:creationId xmlns:p14="http://schemas.microsoft.com/office/powerpoint/2010/main" val="336213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3493" y="484632"/>
            <a:ext cx="9029837" cy="1609344"/>
          </a:xfrm>
        </p:spPr>
        <p:txBody>
          <a:bodyPr>
            <a:normAutofit/>
          </a:bodyPr>
          <a:lstStyle/>
          <a:p>
            <a:r>
              <a:rPr lang="en-US" dirty="0" smtClean="0"/>
              <a:t>1) </a:t>
            </a:r>
            <a:r>
              <a:rPr lang="en-US" dirty="0" smtClean="0"/>
              <a:t>Strategy </a:t>
            </a:r>
            <a:r>
              <a:rPr lang="en-US" dirty="0"/>
              <a:t>to Systems</a:t>
            </a:r>
          </a:p>
        </p:txBody>
      </p:sp>
      <p:sp>
        <p:nvSpPr>
          <p:cNvPr id="5" name="Content Placeholder 4"/>
          <p:cNvSpPr>
            <a:spLocks noGrp="1"/>
          </p:cNvSpPr>
          <p:nvPr>
            <p:ph idx="1"/>
          </p:nvPr>
        </p:nvSpPr>
        <p:spPr/>
        <p:txBody>
          <a:bodyPr/>
          <a:lstStyle/>
          <a:p>
            <a:r>
              <a:rPr lang="en-US" sz="2800" dirty="0"/>
              <a:t>Planning for student leadership; student data/standard awareness; teaching learning</a:t>
            </a:r>
          </a:p>
          <a:p>
            <a:r>
              <a:rPr lang="en-US" sz="2800" dirty="0"/>
              <a:t>Instruction determined by students and their needs; instillation of concern</a:t>
            </a:r>
          </a:p>
          <a:p>
            <a:r>
              <a:rPr lang="en-US" sz="2800" dirty="0"/>
              <a:t>Learning environment that hinges on student competency; creating culture (CONTAGIOUS)</a:t>
            </a:r>
          </a:p>
          <a:p>
            <a:r>
              <a:rPr lang="en-US" sz="2800" dirty="0"/>
              <a:t>Professional practices and responsibilities that contribute to vision and mission focus</a:t>
            </a:r>
          </a:p>
          <a:p>
            <a:endParaRPr lang="en-US" dirty="0"/>
          </a:p>
        </p:txBody>
      </p:sp>
    </p:spTree>
    <p:extLst>
      <p:ext uri="{BB962C8B-B14F-4D97-AF65-F5344CB8AC3E}">
        <p14:creationId xmlns:p14="http://schemas.microsoft.com/office/powerpoint/2010/main" val="418277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Achieving Expectations</a:t>
            </a:r>
            <a:endParaRPr lang="en-US" dirty="0"/>
          </a:p>
        </p:txBody>
      </p:sp>
      <p:sp>
        <p:nvSpPr>
          <p:cNvPr id="3" name="Content Placeholder 2"/>
          <p:cNvSpPr>
            <a:spLocks noGrp="1"/>
          </p:cNvSpPr>
          <p:nvPr>
            <p:ph idx="1"/>
          </p:nvPr>
        </p:nvSpPr>
        <p:spPr/>
        <p:txBody>
          <a:bodyPr>
            <a:normAutofit/>
          </a:bodyPr>
          <a:lstStyle/>
          <a:p>
            <a:r>
              <a:rPr lang="en-US" sz="4000" dirty="0"/>
              <a:t>High, challenging expectations</a:t>
            </a:r>
          </a:p>
          <a:p>
            <a:r>
              <a:rPr lang="en-US" sz="4000" dirty="0"/>
              <a:t>Mastery of the objective</a:t>
            </a:r>
          </a:p>
          <a:p>
            <a:r>
              <a:rPr lang="en-US" sz="4000" dirty="0"/>
              <a:t>Student mistakes/self-corrections</a:t>
            </a:r>
          </a:p>
          <a:p>
            <a:r>
              <a:rPr lang="en-US" sz="4000" dirty="0"/>
              <a:t>Student initiative/self-monitoring</a:t>
            </a:r>
            <a:endParaRPr lang="en-US" sz="4000" dirty="0"/>
          </a:p>
        </p:txBody>
      </p:sp>
    </p:spTree>
    <p:extLst>
      <p:ext uri="{BB962C8B-B14F-4D97-AF65-F5344CB8AC3E}">
        <p14:creationId xmlns:p14="http://schemas.microsoft.com/office/powerpoint/2010/main" val="34564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Classroom Environment, Routines </a:t>
            </a:r>
            <a:endParaRPr lang="en-US" dirty="0"/>
          </a:p>
        </p:txBody>
      </p:sp>
      <p:sp>
        <p:nvSpPr>
          <p:cNvPr id="3" name="Content Placeholder 2"/>
          <p:cNvSpPr>
            <a:spLocks noGrp="1"/>
          </p:cNvSpPr>
          <p:nvPr>
            <p:ph idx="1"/>
          </p:nvPr>
        </p:nvSpPr>
        <p:spPr/>
        <p:txBody>
          <a:bodyPr>
            <a:normAutofit/>
          </a:bodyPr>
          <a:lstStyle/>
          <a:p>
            <a:r>
              <a:rPr lang="en-US" sz="4000" dirty="0"/>
              <a:t>Procedures, routines, and transitions</a:t>
            </a:r>
          </a:p>
          <a:p>
            <a:r>
              <a:rPr lang="en-US" sz="4000" dirty="0"/>
              <a:t>Management of supplies/equipment</a:t>
            </a:r>
          </a:p>
          <a:p>
            <a:r>
              <a:rPr lang="en-US" sz="4000" dirty="0"/>
              <a:t>Safety and organization</a:t>
            </a:r>
            <a:endParaRPr lang="en-US" sz="4000" dirty="0"/>
          </a:p>
        </p:txBody>
      </p:sp>
    </p:spTree>
    <p:extLst>
      <p:ext uri="{BB962C8B-B14F-4D97-AF65-F5344CB8AC3E}">
        <p14:creationId xmlns:p14="http://schemas.microsoft.com/office/powerpoint/2010/main" val="20384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Managing Student Behavior</a:t>
            </a:r>
            <a:endParaRPr lang="en-US" dirty="0"/>
          </a:p>
        </p:txBody>
      </p:sp>
      <p:sp>
        <p:nvSpPr>
          <p:cNvPr id="3" name="Content Placeholder 2"/>
          <p:cNvSpPr>
            <a:spLocks noGrp="1"/>
          </p:cNvSpPr>
          <p:nvPr>
            <p:ph idx="1"/>
          </p:nvPr>
        </p:nvSpPr>
        <p:spPr/>
        <p:txBody>
          <a:bodyPr>
            <a:normAutofit/>
          </a:bodyPr>
          <a:lstStyle/>
          <a:p>
            <a:r>
              <a:rPr lang="en-US" sz="4000" dirty="0"/>
              <a:t>Behavior systems</a:t>
            </a:r>
          </a:p>
          <a:p>
            <a:r>
              <a:rPr lang="en-US" sz="4000" dirty="0"/>
              <a:t>Behavior standards</a:t>
            </a:r>
          </a:p>
          <a:p>
            <a:pPr marL="0" indent="0">
              <a:buNone/>
            </a:pPr>
            <a:endParaRPr lang="en-US" sz="4000" dirty="0"/>
          </a:p>
        </p:txBody>
      </p:sp>
      <p:pic>
        <p:nvPicPr>
          <p:cNvPr id="4" name="Picture 3"/>
          <p:cNvPicPr>
            <a:picLocks noChangeAspect="1"/>
          </p:cNvPicPr>
          <p:nvPr/>
        </p:nvPicPr>
        <p:blipFill>
          <a:blip r:embed="rId2"/>
          <a:stretch>
            <a:fillRect/>
          </a:stretch>
        </p:blipFill>
        <p:spPr>
          <a:xfrm>
            <a:off x="5107897" y="3546517"/>
            <a:ext cx="5591492" cy="3053249"/>
          </a:xfrm>
          <a:prstGeom prst="rect">
            <a:avLst/>
          </a:prstGeom>
        </p:spPr>
      </p:pic>
    </p:spTree>
    <p:extLst>
      <p:ext uri="{BB962C8B-B14F-4D97-AF65-F5344CB8AC3E}">
        <p14:creationId xmlns:p14="http://schemas.microsoft.com/office/powerpoint/2010/main" val="3103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Classroom Culture </a:t>
            </a:r>
            <a:endParaRPr lang="en-US" dirty="0"/>
          </a:p>
        </p:txBody>
      </p:sp>
      <p:sp>
        <p:nvSpPr>
          <p:cNvPr id="3" name="Content Placeholder 2"/>
          <p:cNvSpPr>
            <a:spLocks noGrp="1"/>
          </p:cNvSpPr>
          <p:nvPr>
            <p:ph idx="1"/>
          </p:nvPr>
        </p:nvSpPr>
        <p:spPr/>
        <p:txBody>
          <a:bodyPr>
            <a:normAutofit/>
          </a:bodyPr>
          <a:lstStyle/>
          <a:p>
            <a:r>
              <a:rPr lang="en-US" sz="4000" dirty="0"/>
              <a:t>Relevant, meaningful learning</a:t>
            </a:r>
          </a:p>
          <a:p>
            <a:r>
              <a:rPr lang="en-US" sz="4000" dirty="0"/>
              <a:t>Working respectfully (individual and group)</a:t>
            </a:r>
          </a:p>
          <a:p>
            <a:r>
              <a:rPr lang="en-US" sz="4000" dirty="0"/>
              <a:t>Collaboration and rapport</a:t>
            </a:r>
            <a:endParaRPr lang="en-US" sz="4000" dirty="0"/>
          </a:p>
        </p:txBody>
      </p:sp>
    </p:spTree>
    <p:extLst>
      <p:ext uri="{BB962C8B-B14F-4D97-AF65-F5344CB8AC3E}">
        <p14:creationId xmlns:p14="http://schemas.microsoft.com/office/powerpoint/2010/main" val="16606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More Than Just A Passing!</a:t>
            </a:r>
            <a:endParaRPr lang="en-US" dirty="0"/>
          </a:p>
        </p:txBody>
      </p:sp>
      <p:sp>
        <p:nvSpPr>
          <p:cNvPr id="3" name="Content Placeholder 2"/>
          <p:cNvSpPr>
            <a:spLocks noGrp="1"/>
          </p:cNvSpPr>
          <p:nvPr>
            <p:ph idx="1"/>
          </p:nvPr>
        </p:nvSpPr>
        <p:spPr/>
        <p:txBody>
          <a:bodyPr/>
          <a:lstStyle/>
          <a:p>
            <a:r>
              <a:rPr lang="en-US" dirty="0" smtClean="0"/>
              <a:t> </a:t>
            </a:r>
            <a:r>
              <a:rPr lang="en-US" sz="3200" dirty="0" smtClean="0"/>
              <a:t>Growth as a cultural value! </a:t>
            </a:r>
          </a:p>
          <a:p>
            <a:r>
              <a:rPr lang="en-US" sz="3200" dirty="0"/>
              <a:t> </a:t>
            </a:r>
            <a:r>
              <a:rPr lang="en-US" sz="3200" dirty="0" smtClean="0"/>
              <a:t>What data do you publish first?</a:t>
            </a:r>
          </a:p>
          <a:p>
            <a:r>
              <a:rPr lang="en-US" sz="3200" dirty="0"/>
              <a:t> </a:t>
            </a:r>
            <a:r>
              <a:rPr lang="en-US" sz="3200" dirty="0" smtClean="0"/>
              <a:t>What language do you use to ensure a growth mindset?</a:t>
            </a:r>
          </a:p>
          <a:p>
            <a:r>
              <a:rPr lang="en-US" sz="3200" dirty="0"/>
              <a:t> </a:t>
            </a:r>
            <a:r>
              <a:rPr lang="en-US" sz="3200" dirty="0" smtClean="0"/>
              <a:t>What do you celebrate?</a:t>
            </a:r>
          </a:p>
          <a:p>
            <a:r>
              <a:rPr lang="en-US" sz="3200" dirty="0"/>
              <a:t> </a:t>
            </a:r>
            <a:r>
              <a:rPr lang="en-US" sz="3200" dirty="0" smtClean="0"/>
              <a:t>What language in TTESS drives growth?</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6642" y="3528812"/>
            <a:ext cx="3174642" cy="3174642"/>
          </a:xfrm>
          <a:prstGeom prst="rect">
            <a:avLst/>
          </a:prstGeom>
        </p:spPr>
      </p:pic>
    </p:spTree>
    <p:extLst>
      <p:ext uri="{BB962C8B-B14F-4D97-AF65-F5344CB8AC3E}">
        <p14:creationId xmlns:p14="http://schemas.microsoft.com/office/powerpoint/2010/main" val="409132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Achieving Expectations</a:t>
            </a:r>
            <a:endParaRPr lang="en-US" dirty="0"/>
          </a:p>
        </p:txBody>
      </p:sp>
      <p:sp>
        <p:nvSpPr>
          <p:cNvPr id="3" name="Content Placeholder 2"/>
          <p:cNvSpPr>
            <a:spLocks noGrp="1"/>
          </p:cNvSpPr>
          <p:nvPr>
            <p:ph idx="1"/>
          </p:nvPr>
        </p:nvSpPr>
        <p:spPr/>
        <p:txBody>
          <a:bodyPr>
            <a:normAutofit/>
          </a:bodyPr>
          <a:lstStyle/>
          <a:p>
            <a:r>
              <a:rPr lang="en-US" sz="4000" dirty="0"/>
              <a:t>High, challenging expectations</a:t>
            </a:r>
          </a:p>
          <a:p>
            <a:r>
              <a:rPr lang="en-US" sz="4000" dirty="0"/>
              <a:t>Mastery of the objective</a:t>
            </a:r>
          </a:p>
          <a:p>
            <a:r>
              <a:rPr lang="en-US" sz="4000" dirty="0"/>
              <a:t>Student mistakes/self-corrections</a:t>
            </a:r>
          </a:p>
          <a:p>
            <a:r>
              <a:rPr lang="en-US" sz="4000" dirty="0"/>
              <a:t>Student initiative/self-monitoring</a:t>
            </a:r>
            <a:endParaRPr lang="en-US" sz="4000" dirty="0"/>
          </a:p>
        </p:txBody>
      </p:sp>
    </p:spTree>
    <p:extLst>
      <p:ext uri="{BB962C8B-B14F-4D97-AF65-F5344CB8AC3E}">
        <p14:creationId xmlns:p14="http://schemas.microsoft.com/office/powerpoint/2010/main" val="11518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Content Knowledge &amp; Expertise</a:t>
            </a:r>
            <a:endParaRPr lang="en-US" dirty="0"/>
          </a:p>
        </p:txBody>
      </p:sp>
      <p:sp>
        <p:nvSpPr>
          <p:cNvPr id="3" name="Content Placeholder 2"/>
          <p:cNvSpPr>
            <a:spLocks noGrp="1"/>
          </p:cNvSpPr>
          <p:nvPr>
            <p:ph idx="1"/>
          </p:nvPr>
        </p:nvSpPr>
        <p:spPr>
          <a:xfrm>
            <a:off x="2209800" y="2121407"/>
            <a:ext cx="7772400" cy="4414860"/>
          </a:xfrm>
        </p:spPr>
        <p:txBody>
          <a:bodyPr>
            <a:normAutofit fontScale="92500" lnSpcReduction="20000"/>
          </a:bodyPr>
          <a:lstStyle/>
          <a:p>
            <a:r>
              <a:rPr lang="en-US" sz="4000" dirty="0"/>
              <a:t>Content knowledge in multiple contexts</a:t>
            </a:r>
          </a:p>
          <a:p>
            <a:r>
              <a:rPr lang="en-US" sz="4000" dirty="0"/>
              <a:t>Objectives tied to other disciplines (cross-disciplinary)</a:t>
            </a:r>
          </a:p>
          <a:p>
            <a:r>
              <a:rPr lang="en-US" sz="4000" dirty="0"/>
              <a:t>Anticipating misunderstandings and teaching techniques</a:t>
            </a:r>
          </a:p>
          <a:p>
            <a:r>
              <a:rPr lang="en-US" sz="4000" dirty="0"/>
              <a:t>Thinking/HOTS</a:t>
            </a:r>
          </a:p>
          <a:p>
            <a:r>
              <a:rPr lang="en-US" sz="4000" dirty="0"/>
              <a:t>Sequencing and linking instruction</a:t>
            </a:r>
            <a:endParaRPr lang="en-US" sz="4000" dirty="0"/>
          </a:p>
        </p:txBody>
      </p:sp>
    </p:spTree>
    <p:extLst>
      <p:ext uri="{BB962C8B-B14F-4D97-AF65-F5344CB8AC3E}">
        <p14:creationId xmlns:p14="http://schemas.microsoft.com/office/powerpoint/2010/main" val="32494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09883"/>
            <a:ext cx="10058400" cy="1684093"/>
          </a:xfrm>
        </p:spPr>
        <p:txBody>
          <a:bodyPr/>
          <a:lstStyle/>
          <a:p>
            <a:r>
              <a:rPr lang="en-US" dirty="0" smtClean="0"/>
              <a:t>TWEET! We are Listening!!</a:t>
            </a:r>
            <a:endParaRPr lang="en-US" dirty="0"/>
          </a:p>
        </p:txBody>
      </p:sp>
      <p:sp>
        <p:nvSpPr>
          <p:cNvPr id="3" name="Content Placeholder 2"/>
          <p:cNvSpPr>
            <a:spLocks noGrp="1"/>
          </p:cNvSpPr>
          <p:nvPr>
            <p:ph idx="1"/>
          </p:nvPr>
        </p:nvSpPr>
        <p:spPr/>
        <p:txBody>
          <a:bodyPr>
            <a:normAutofit fontScale="92500"/>
          </a:bodyPr>
          <a:lstStyle/>
          <a:p>
            <a:r>
              <a:rPr lang="en-US" sz="8000" dirty="0" smtClean="0"/>
              <a:t>#TEPSA16</a:t>
            </a:r>
          </a:p>
          <a:p>
            <a:r>
              <a:rPr lang="en-US" sz="8000" dirty="0" smtClean="0"/>
              <a:t>#</a:t>
            </a:r>
            <a:r>
              <a:rPr lang="en-US" sz="8000" dirty="0" smtClean="0"/>
              <a:t>esc17</a:t>
            </a:r>
          </a:p>
          <a:p>
            <a:r>
              <a:rPr lang="en-US" sz="8000" dirty="0" smtClean="0"/>
              <a:t>Tag @</a:t>
            </a:r>
            <a:r>
              <a:rPr lang="en-US" sz="8000" dirty="0" err="1" smtClean="0"/>
              <a:t>instructionalle</a:t>
            </a:r>
            <a:endParaRPr lang="en-US" sz="8000" dirty="0"/>
          </a:p>
        </p:txBody>
      </p:sp>
      <p:sp>
        <p:nvSpPr>
          <p:cNvPr id="4" name="AutoShape 2" descr="Image result for twitter"/>
          <p:cNvSpPr>
            <a:spLocks noChangeAspect="1" noChangeArrowheads="1"/>
          </p:cNvSpPr>
          <p:nvPr/>
        </p:nvSpPr>
        <p:spPr bwMode="auto">
          <a:xfrm>
            <a:off x="155575" y="-158619"/>
            <a:ext cx="304800" cy="3189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645498" y="1746246"/>
            <a:ext cx="5058441" cy="2762175"/>
          </a:xfrm>
          <a:prstGeom prst="rect">
            <a:avLst/>
          </a:prstGeom>
        </p:spPr>
      </p:pic>
    </p:spTree>
    <p:extLst>
      <p:ext uri="{BB962C8B-B14F-4D97-AF65-F5344CB8AC3E}">
        <p14:creationId xmlns:p14="http://schemas.microsoft.com/office/powerpoint/2010/main" val="94292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T-TESS and accountability through an RTI system</a:t>
            </a:r>
            <a:endParaRPr lang="en-US" dirty="0"/>
          </a:p>
        </p:txBody>
      </p:sp>
      <p:pic>
        <p:nvPicPr>
          <p:cNvPr id="4" name="Content Placeholder 3"/>
          <p:cNvPicPr>
            <a:picLocks noGrp="1" noChangeAspect="1"/>
          </p:cNvPicPr>
          <p:nvPr>
            <p:ph idx="1"/>
          </p:nvPr>
        </p:nvPicPr>
        <p:blipFill>
          <a:blip r:embed="rId2"/>
          <a:stretch>
            <a:fillRect/>
          </a:stretch>
        </p:blipFill>
        <p:spPr>
          <a:xfrm>
            <a:off x="1689334" y="2172608"/>
            <a:ext cx="4139126" cy="4125555"/>
          </a:xfrm>
          <a:prstGeom prst="rect">
            <a:avLst/>
          </a:prstGeom>
        </p:spPr>
      </p:pic>
      <p:pic>
        <p:nvPicPr>
          <p:cNvPr id="5" name="Picture 4"/>
          <p:cNvPicPr>
            <a:picLocks noChangeAspect="1"/>
          </p:cNvPicPr>
          <p:nvPr/>
        </p:nvPicPr>
        <p:blipFill>
          <a:blip r:embed="rId3"/>
          <a:stretch>
            <a:fillRect/>
          </a:stretch>
        </p:blipFill>
        <p:spPr>
          <a:xfrm>
            <a:off x="7056026" y="4243788"/>
            <a:ext cx="3762228" cy="2054375"/>
          </a:xfrm>
          <a:prstGeom prst="rect">
            <a:avLst/>
          </a:prstGeom>
        </p:spPr>
      </p:pic>
    </p:spTree>
    <p:extLst>
      <p:ext uri="{BB962C8B-B14F-4D97-AF65-F5344CB8AC3E}">
        <p14:creationId xmlns:p14="http://schemas.microsoft.com/office/powerpoint/2010/main" val="3280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r>
              <a:rPr lang="en-US" altLang="en-US" smtClean="0"/>
              <a:t>Instruction Matters!</a:t>
            </a:r>
          </a:p>
        </p:txBody>
      </p:sp>
      <p:sp>
        <p:nvSpPr>
          <p:cNvPr id="470019" name="Rectangle 3"/>
          <p:cNvSpPr>
            <a:spLocks noGrp="1" noChangeArrowheads="1"/>
          </p:cNvSpPr>
          <p:nvPr>
            <p:ph type="body" idx="1"/>
          </p:nvPr>
        </p:nvSpPr>
        <p:spPr/>
        <p:txBody>
          <a:bodyPr/>
          <a:lstStyle/>
          <a:p>
            <a:pPr eaLnBrk="1" hangingPunct="1"/>
            <a:r>
              <a:rPr lang="en-US" altLang="en-US" sz="2400"/>
              <a:t>Appropriate instruction literally changes the way in which the brain communicates among neurons. </a:t>
            </a:r>
          </a:p>
          <a:p>
            <a:pPr eaLnBrk="1" hangingPunct="1"/>
            <a:r>
              <a:rPr lang="en-US" altLang="en-US" sz="2400"/>
              <a:t>A poor reader’s brain pattern, after appropriate remediation, changes to look like a good reader’s brain!</a:t>
            </a:r>
          </a:p>
          <a:p>
            <a:pPr eaLnBrk="1" hangingPunct="1">
              <a:buFontTx/>
              <a:buNone/>
            </a:pPr>
            <a:endParaRPr lang="en-US" altLang="en-US" sz="2400"/>
          </a:p>
        </p:txBody>
      </p:sp>
    </p:spTree>
    <p:extLst>
      <p:ext uri="{BB962C8B-B14F-4D97-AF65-F5344CB8AC3E}">
        <p14:creationId xmlns:p14="http://schemas.microsoft.com/office/powerpoint/2010/main" val="37548758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T-TESS and Accountability Through an RTI System</a:t>
            </a:r>
            <a:endParaRPr lang="en-US" dirty="0"/>
          </a:p>
        </p:txBody>
      </p:sp>
      <p:sp>
        <p:nvSpPr>
          <p:cNvPr id="4" name="Content Placeholder 3"/>
          <p:cNvSpPr>
            <a:spLocks noGrp="1"/>
          </p:cNvSpPr>
          <p:nvPr>
            <p:ph idx="1"/>
          </p:nvPr>
        </p:nvSpPr>
        <p:spPr>
          <a:xfrm>
            <a:off x="332509" y="2121408"/>
            <a:ext cx="11443855" cy="4050792"/>
          </a:xfrm>
        </p:spPr>
        <p:txBody>
          <a:bodyPr/>
          <a:lstStyle/>
          <a:p>
            <a:r>
              <a:rPr lang="en-US" sz="2800" dirty="0" smtClean="0">
                <a:solidFill>
                  <a:srgbClr val="FF0000"/>
                </a:solidFill>
              </a:rPr>
              <a:t>Planning Domain</a:t>
            </a:r>
          </a:p>
          <a:p>
            <a:r>
              <a:rPr lang="en-US" sz="2800" dirty="0" smtClean="0"/>
              <a:t>Goals					Measurable Goals</a:t>
            </a:r>
          </a:p>
          <a:p>
            <a:r>
              <a:rPr lang="en-US" sz="2800" dirty="0" smtClean="0"/>
              <a:t>Relevant Activities 			Relevant to Prior Understanding</a:t>
            </a:r>
          </a:p>
          <a:p>
            <a:r>
              <a:rPr lang="en-US" sz="2800" dirty="0" smtClean="0"/>
              <a:t>Progress Monitor			Plan with Data</a:t>
            </a:r>
          </a:p>
          <a:p>
            <a:r>
              <a:rPr lang="en-US" sz="2800" dirty="0" smtClean="0"/>
              <a:t>Analysis of Data			Data Drives student success</a:t>
            </a:r>
          </a:p>
          <a:p>
            <a:r>
              <a:rPr lang="en-US" sz="2800" dirty="0" smtClean="0"/>
              <a:t>Homogeneous Grouping	</a:t>
            </a:r>
            <a:r>
              <a:rPr lang="en-US" sz="2800" dirty="0"/>
              <a:t>	</a:t>
            </a:r>
            <a:r>
              <a:rPr lang="en-US" sz="2800" dirty="0" smtClean="0"/>
              <a:t>Same + Accountability</a:t>
            </a:r>
          </a:p>
          <a:p>
            <a:endParaRPr lang="en-US" dirty="0"/>
          </a:p>
        </p:txBody>
      </p:sp>
      <p:sp>
        <p:nvSpPr>
          <p:cNvPr id="7" name="Right Arrow 6"/>
          <p:cNvSpPr/>
          <p:nvPr/>
        </p:nvSpPr>
        <p:spPr>
          <a:xfrm>
            <a:off x="3865419" y="3422072"/>
            <a:ext cx="1870364" cy="734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995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T-TESS and Accountability Through an RTI System</a:t>
            </a:r>
            <a:endParaRPr lang="en-US" dirty="0"/>
          </a:p>
        </p:txBody>
      </p:sp>
      <p:sp>
        <p:nvSpPr>
          <p:cNvPr id="4" name="Content Placeholder 3"/>
          <p:cNvSpPr>
            <a:spLocks noGrp="1"/>
          </p:cNvSpPr>
          <p:nvPr>
            <p:ph idx="1"/>
          </p:nvPr>
        </p:nvSpPr>
        <p:spPr>
          <a:xfrm>
            <a:off x="332509" y="2121408"/>
            <a:ext cx="11443855" cy="4050792"/>
          </a:xfrm>
        </p:spPr>
        <p:txBody>
          <a:bodyPr/>
          <a:lstStyle/>
          <a:p>
            <a:r>
              <a:rPr lang="en-US" sz="2800" dirty="0" smtClean="0">
                <a:solidFill>
                  <a:srgbClr val="FF0000"/>
                </a:solidFill>
              </a:rPr>
              <a:t>Instruction Domain</a:t>
            </a:r>
          </a:p>
          <a:p>
            <a:r>
              <a:rPr lang="en-US" dirty="0" smtClean="0"/>
              <a:t>Accurate Knowledge Content				Depth of Content Knowledge</a:t>
            </a:r>
          </a:p>
          <a:p>
            <a:r>
              <a:rPr lang="en-US" dirty="0" smtClean="0"/>
              <a:t>Anticipates Misunderstandings			Same + Has a Plan</a:t>
            </a:r>
          </a:p>
          <a:p>
            <a:r>
              <a:rPr lang="en-US" dirty="0" smtClean="0"/>
              <a:t>Uses Probing Questions				Uses Questions to Extend Learning</a:t>
            </a:r>
          </a:p>
          <a:p>
            <a:r>
              <a:rPr lang="en-US" dirty="0" smtClean="0"/>
              <a:t>Differentiates						Differentiates to ensure Mastery</a:t>
            </a:r>
          </a:p>
          <a:p>
            <a:r>
              <a:rPr lang="en-US" dirty="0" smtClean="0"/>
              <a:t>Receives input from Students				Uses Input to Adjust Pacing of Lesson</a:t>
            </a:r>
          </a:p>
          <a:p>
            <a:r>
              <a:rPr lang="en-US" dirty="0" smtClean="0"/>
              <a:t>Monitors Student Behaviors				Continually Checks for Understanding</a:t>
            </a:r>
            <a:endParaRPr lang="en-US" dirty="0"/>
          </a:p>
        </p:txBody>
      </p:sp>
      <p:sp>
        <p:nvSpPr>
          <p:cNvPr id="7" name="Right Arrow 6"/>
          <p:cNvSpPr/>
          <p:nvPr/>
        </p:nvSpPr>
        <p:spPr>
          <a:xfrm>
            <a:off x="3865419" y="3422072"/>
            <a:ext cx="1870364" cy="734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78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1446727" y="693090"/>
            <a:ext cx="7086600" cy="630238"/>
          </a:xfrm>
        </p:spPr>
        <p:txBody>
          <a:bodyPr>
            <a:normAutofit fontScale="90000"/>
          </a:bodyPr>
          <a:lstStyle/>
          <a:p>
            <a:pPr eaLnBrk="1" hangingPunct="1"/>
            <a:r>
              <a:rPr lang="en-US" altLang="en-US" dirty="0" smtClean="0"/>
              <a:t>Strong Leadership</a:t>
            </a:r>
          </a:p>
        </p:txBody>
      </p:sp>
      <p:sp>
        <p:nvSpPr>
          <p:cNvPr id="519171" name="Rectangle 3"/>
          <p:cNvSpPr>
            <a:spLocks noGrp="1" noChangeArrowheads="1"/>
          </p:cNvSpPr>
          <p:nvPr>
            <p:ph type="body" idx="1"/>
          </p:nvPr>
        </p:nvSpPr>
        <p:spPr>
          <a:xfrm>
            <a:off x="1954168" y="1722527"/>
            <a:ext cx="7759700" cy="4724400"/>
          </a:xfrm>
        </p:spPr>
        <p:txBody>
          <a:bodyPr>
            <a:normAutofit fontScale="92500" lnSpcReduction="20000"/>
          </a:bodyPr>
          <a:lstStyle/>
          <a:p>
            <a:pPr eaLnBrk="1" hangingPunct="1">
              <a:lnSpc>
                <a:spcPct val="90000"/>
              </a:lnSpc>
              <a:buFontTx/>
              <a:buNone/>
            </a:pPr>
            <a:r>
              <a:rPr lang="en-US" altLang="en-US" sz="2400" dirty="0"/>
              <a:t>What administrators can do:</a:t>
            </a:r>
          </a:p>
          <a:p>
            <a:pPr eaLnBrk="1" hangingPunct="1">
              <a:lnSpc>
                <a:spcPct val="90000"/>
              </a:lnSpc>
              <a:buFontTx/>
              <a:buNone/>
            </a:pPr>
            <a:endParaRPr lang="en-US" altLang="en-US" sz="800" dirty="0"/>
          </a:p>
          <a:p>
            <a:pPr eaLnBrk="1" hangingPunct="1">
              <a:lnSpc>
                <a:spcPct val="90000"/>
              </a:lnSpc>
            </a:pPr>
            <a:r>
              <a:rPr lang="en-US" altLang="en-US" sz="2400" dirty="0"/>
              <a:t>Involve </a:t>
            </a:r>
            <a:r>
              <a:rPr lang="en-US" altLang="en-US" sz="2400" u="sng" dirty="0"/>
              <a:t>everyone</a:t>
            </a:r>
            <a:r>
              <a:rPr lang="en-US" altLang="en-US" sz="2400" dirty="0"/>
              <a:t> in the creation and nurturance of a strong vision.</a:t>
            </a:r>
          </a:p>
          <a:p>
            <a:pPr eaLnBrk="1" hangingPunct="1">
              <a:lnSpc>
                <a:spcPct val="90000"/>
              </a:lnSpc>
            </a:pPr>
            <a:r>
              <a:rPr lang="en-US" altLang="en-US" sz="2400" dirty="0"/>
              <a:t>Let data drive your instruction—this is about </a:t>
            </a:r>
            <a:r>
              <a:rPr lang="en-US" altLang="en-US" sz="2400" u="sng" dirty="0"/>
              <a:t>kids</a:t>
            </a:r>
            <a:r>
              <a:rPr lang="en-US" altLang="en-US" sz="2400" dirty="0"/>
              <a:t>, not adults!</a:t>
            </a:r>
          </a:p>
          <a:p>
            <a:pPr eaLnBrk="1" hangingPunct="1">
              <a:lnSpc>
                <a:spcPct val="90000"/>
              </a:lnSpc>
            </a:pPr>
            <a:r>
              <a:rPr lang="en-US" altLang="en-US" sz="2400" dirty="0"/>
              <a:t>Organize and support strong literacy teams at grade levels and across grades.</a:t>
            </a:r>
          </a:p>
          <a:p>
            <a:pPr eaLnBrk="1" hangingPunct="1">
              <a:lnSpc>
                <a:spcPct val="90000"/>
              </a:lnSpc>
            </a:pPr>
            <a:r>
              <a:rPr lang="en-US" altLang="en-US" sz="2400" dirty="0"/>
              <a:t>Emphasize uninterrupted, quality classroom instruction with flexible groupings.</a:t>
            </a:r>
          </a:p>
          <a:p>
            <a:pPr eaLnBrk="1" hangingPunct="1">
              <a:lnSpc>
                <a:spcPct val="90000"/>
              </a:lnSpc>
            </a:pPr>
            <a:r>
              <a:rPr lang="en-US" altLang="en-US" sz="2400" dirty="0"/>
              <a:t>Provide opportunities for continual professional development.</a:t>
            </a:r>
          </a:p>
          <a:p>
            <a:pPr eaLnBrk="1" hangingPunct="1">
              <a:lnSpc>
                <a:spcPct val="90000"/>
              </a:lnSpc>
            </a:pPr>
            <a:r>
              <a:rPr lang="en-US" altLang="en-US" sz="2400" dirty="0"/>
              <a:t>Become educated about best practices in literacy.</a:t>
            </a:r>
          </a:p>
          <a:p>
            <a:pPr eaLnBrk="1" hangingPunct="1">
              <a:lnSpc>
                <a:spcPct val="90000"/>
              </a:lnSpc>
              <a:buFontTx/>
              <a:buNone/>
            </a:pPr>
            <a:r>
              <a:rPr lang="en-US" altLang="en-US" sz="2400" dirty="0"/>
              <a:t>	</a:t>
            </a:r>
          </a:p>
        </p:txBody>
      </p:sp>
      <p:sp>
        <p:nvSpPr>
          <p:cNvPr id="519172" name="Text Box 4"/>
          <p:cNvSpPr txBox="1">
            <a:spLocks noChangeArrowheads="1"/>
          </p:cNvSpPr>
          <p:nvPr/>
        </p:nvSpPr>
        <p:spPr bwMode="auto">
          <a:xfrm>
            <a:off x="3124200" y="2438400"/>
            <a:ext cx="632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C6600"/>
                </a:solidFill>
                <a:latin typeface="Arial" panose="020B0604020202020204" pitchFamily="34" charset="0"/>
              </a:defRPr>
            </a:lvl1pPr>
            <a:lvl2pPr marL="742950" indent="-285750">
              <a:spcBef>
                <a:spcPct val="20000"/>
              </a:spcBef>
              <a:buChar char="–"/>
              <a:defRPr sz="2800">
                <a:solidFill>
                  <a:srgbClr val="CC6600"/>
                </a:solidFill>
                <a:latin typeface="Arial" panose="020B0604020202020204" pitchFamily="34" charset="0"/>
              </a:defRPr>
            </a:lvl2pPr>
            <a:lvl3pPr marL="1143000" indent="-228600">
              <a:spcBef>
                <a:spcPct val="20000"/>
              </a:spcBef>
              <a:buChar char="•"/>
              <a:defRPr sz="2400">
                <a:solidFill>
                  <a:srgbClr val="CC6600"/>
                </a:solidFill>
                <a:latin typeface="Arial" panose="020B0604020202020204" pitchFamily="34" charset="0"/>
              </a:defRPr>
            </a:lvl3pPr>
            <a:lvl4pPr marL="1600200" indent="-228600">
              <a:spcBef>
                <a:spcPct val="20000"/>
              </a:spcBef>
              <a:buChar char="–"/>
              <a:defRPr sz="2000">
                <a:solidFill>
                  <a:srgbClr val="CC6600"/>
                </a:solidFill>
                <a:latin typeface="Arial" panose="020B0604020202020204" pitchFamily="34" charset="0"/>
              </a:defRPr>
            </a:lvl4pPr>
            <a:lvl5pPr marL="2057400" indent="-228600">
              <a:spcBef>
                <a:spcPct val="20000"/>
              </a:spcBef>
              <a:buChar char="»"/>
              <a:defRPr sz="2000">
                <a:solidFill>
                  <a:srgbClr val="CC66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CC66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CC66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CC66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CC6600"/>
                </a:solidFill>
                <a:latin typeface="Arial" panose="020B0604020202020204" pitchFamily="34" charset="0"/>
              </a:defRPr>
            </a:lvl9pPr>
          </a:lstStyle>
          <a:p>
            <a:pPr eaLnBrk="1" hangingPunct="1">
              <a:spcBef>
                <a:spcPct val="50000"/>
              </a:spcBef>
              <a:buFontTx/>
              <a:buNone/>
            </a:pPr>
            <a:endParaRPr lang="en-US" altLang="en-US" sz="1200">
              <a:solidFill>
                <a:srgbClr val="FF3300"/>
              </a:solidFill>
              <a:latin typeface="Times New Roman" panose="02020603050405020304" pitchFamily="18" charset="0"/>
            </a:endParaRPr>
          </a:p>
        </p:txBody>
      </p:sp>
      <p:sp>
        <p:nvSpPr>
          <p:cNvPr id="519173" name="Text Box 5"/>
          <p:cNvSpPr txBox="1">
            <a:spLocks noChangeArrowheads="1"/>
          </p:cNvSpPr>
          <p:nvPr/>
        </p:nvSpPr>
        <p:spPr bwMode="auto">
          <a:xfrm>
            <a:off x="2819400" y="56388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C6600"/>
                </a:solidFill>
                <a:latin typeface="Arial" panose="020B0604020202020204" pitchFamily="34" charset="0"/>
              </a:defRPr>
            </a:lvl1pPr>
            <a:lvl2pPr marL="742950" indent="-285750">
              <a:spcBef>
                <a:spcPct val="20000"/>
              </a:spcBef>
              <a:buChar char="–"/>
              <a:defRPr sz="2800">
                <a:solidFill>
                  <a:srgbClr val="CC6600"/>
                </a:solidFill>
                <a:latin typeface="Arial" panose="020B0604020202020204" pitchFamily="34" charset="0"/>
              </a:defRPr>
            </a:lvl2pPr>
            <a:lvl3pPr marL="1143000" indent="-228600">
              <a:spcBef>
                <a:spcPct val="20000"/>
              </a:spcBef>
              <a:buChar char="•"/>
              <a:defRPr sz="2400">
                <a:solidFill>
                  <a:srgbClr val="CC6600"/>
                </a:solidFill>
                <a:latin typeface="Arial" panose="020B0604020202020204" pitchFamily="34" charset="0"/>
              </a:defRPr>
            </a:lvl3pPr>
            <a:lvl4pPr marL="1600200" indent="-228600">
              <a:spcBef>
                <a:spcPct val="20000"/>
              </a:spcBef>
              <a:buChar char="–"/>
              <a:defRPr sz="2000">
                <a:solidFill>
                  <a:srgbClr val="CC6600"/>
                </a:solidFill>
                <a:latin typeface="Arial" panose="020B0604020202020204" pitchFamily="34" charset="0"/>
              </a:defRPr>
            </a:lvl4pPr>
            <a:lvl5pPr marL="2057400" indent="-228600">
              <a:spcBef>
                <a:spcPct val="20000"/>
              </a:spcBef>
              <a:buChar char="»"/>
              <a:defRPr sz="2000">
                <a:solidFill>
                  <a:srgbClr val="CC66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CC66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CC66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CC66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CC6600"/>
                </a:solidFill>
                <a:latin typeface="Arial" panose="020B0604020202020204" pitchFamily="34" charset="0"/>
              </a:defRPr>
            </a:lvl9pPr>
          </a:lstStyle>
          <a:p>
            <a:pPr eaLnBrk="1" hangingPunct="1">
              <a:spcBef>
                <a:spcPct val="50000"/>
              </a:spcBef>
              <a:buFontTx/>
              <a:buNone/>
            </a:pPr>
            <a:endParaRPr lang="en-US" altLang="en-US" sz="180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5070481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to Develop an RTI system to support Growth in Teachers and Students</a:t>
            </a:r>
            <a:endParaRPr lang="en-US" dirty="0"/>
          </a:p>
        </p:txBody>
      </p:sp>
      <p:sp>
        <p:nvSpPr>
          <p:cNvPr id="3" name="Content Placeholder 2"/>
          <p:cNvSpPr>
            <a:spLocks noGrp="1"/>
          </p:cNvSpPr>
          <p:nvPr>
            <p:ph idx="1"/>
          </p:nvPr>
        </p:nvSpPr>
        <p:spPr>
          <a:xfrm>
            <a:off x="1069848" y="2424544"/>
            <a:ext cx="10058400" cy="3747655"/>
          </a:xfrm>
        </p:spPr>
        <p:txBody>
          <a:bodyPr/>
          <a:lstStyle/>
          <a:p>
            <a:r>
              <a:rPr lang="en-US" dirty="0">
                <a:hlinkClick r:id="rId2"/>
              </a:rPr>
              <a:t>http://</a:t>
            </a:r>
            <a:r>
              <a:rPr lang="en-US" dirty="0" smtClean="0">
                <a:hlinkClick r:id="rId2"/>
              </a:rPr>
              <a:t>www.rti4success.org/sites/default/files/NCRTI_District_Rubric%20and%20Worksheet_061112.pdf</a:t>
            </a:r>
            <a:endParaRPr lang="en-US" dirty="0" smtClean="0"/>
          </a:p>
          <a:p>
            <a:r>
              <a:rPr lang="en-US" dirty="0">
                <a:hlinkClick r:id="rId3"/>
              </a:rPr>
              <a:t>http://</a:t>
            </a:r>
            <a:r>
              <a:rPr lang="en-US" dirty="0" smtClean="0">
                <a:hlinkClick r:id="rId3"/>
              </a:rPr>
              <a:t>buildingrti.utexas.org/documents/example-assessment-plan-pk-12</a:t>
            </a:r>
            <a:endParaRPr lang="en-US" dirty="0" smtClean="0"/>
          </a:p>
          <a:p>
            <a:r>
              <a:rPr lang="en-US" dirty="0">
                <a:hlinkClick r:id="rId4"/>
              </a:rPr>
              <a:t>http://buildingrti.utexas.org</a:t>
            </a:r>
            <a:r>
              <a:rPr lang="en-US" dirty="0" smtClean="0">
                <a:hlinkClick r:id="rId4"/>
              </a:rPr>
              <a:t>/</a:t>
            </a:r>
            <a:endParaRPr lang="en-US" dirty="0" smtClean="0"/>
          </a:p>
          <a:p>
            <a:r>
              <a:rPr lang="en-US" dirty="0" smtClean="0"/>
              <a:t>The Texas State Literacy Plan</a:t>
            </a:r>
            <a:endParaRPr lang="en-US" dirty="0"/>
          </a:p>
        </p:txBody>
      </p:sp>
    </p:spTree>
    <p:extLst>
      <p:ext uri="{BB962C8B-B14F-4D97-AF65-F5344CB8AC3E}">
        <p14:creationId xmlns:p14="http://schemas.microsoft.com/office/powerpoint/2010/main" val="651799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93" y="124024"/>
            <a:ext cx="10058400" cy="1609344"/>
          </a:xfrm>
        </p:spPr>
        <p:txBody>
          <a:bodyPr/>
          <a:lstStyle/>
          <a:p>
            <a:r>
              <a:rPr lang="en-US" dirty="0" smtClean="0"/>
              <a:t>3) Grit! </a:t>
            </a:r>
            <a:endParaRPr lang="en-US" dirty="0"/>
          </a:p>
        </p:txBody>
      </p:sp>
      <p:sp>
        <p:nvSpPr>
          <p:cNvPr id="3" name="Content Placeholder 2"/>
          <p:cNvSpPr>
            <a:spLocks noGrp="1"/>
          </p:cNvSpPr>
          <p:nvPr>
            <p:ph idx="1"/>
          </p:nvPr>
        </p:nvSpPr>
        <p:spPr>
          <a:xfrm>
            <a:off x="644845" y="1733368"/>
            <a:ext cx="10058400" cy="4050792"/>
          </a:xfrm>
        </p:spPr>
        <p:txBody>
          <a:bodyPr>
            <a:normAutofit/>
          </a:bodyPr>
          <a:lstStyle/>
          <a:p>
            <a:r>
              <a:rPr lang="en-US" sz="3200" dirty="0" smtClean="0"/>
              <a:t>"</a:t>
            </a:r>
            <a:r>
              <a:rPr lang="en-US" sz="3200" dirty="0"/>
              <a:t>If you're a leader &amp; you want your organization (team) to be grittier, create a gritty culture</a:t>
            </a:r>
            <a:r>
              <a:rPr lang="en-US" sz="3200" dirty="0" smtClean="0"/>
              <a:t>.” – Angela Duckworth, </a:t>
            </a:r>
            <a:r>
              <a:rPr lang="en-US" sz="3200" i="1" dirty="0" smtClean="0"/>
              <a:t>Grit</a:t>
            </a:r>
            <a:endParaRPr lang="en-US" sz="3200" i="1" dirty="0"/>
          </a:p>
          <a:p>
            <a:r>
              <a:rPr lang="en-US" sz="3200" dirty="0" smtClean="0"/>
              <a:t> There are some parts of TTESS and Index Accountability that are hard and require a grind!</a:t>
            </a:r>
          </a:p>
          <a:p>
            <a:r>
              <a:rPr lang="en-US" sz="3200" dirty="0"/>
              <a:t> </a:t>
            </a:r>
            <a:r>
              <a:rPr lang="en-US" sz="3200" dirty="0" smtClean="0"/>
              <a:t>Teachers need to see leaders grind!</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0362" y="3486744"/>
            <a:ext cx="3271232" cy="3271232"/>
          </a:xfrm>
          <a:prstGeom prst="rect">
            <a:avLst/>
          </a:prstGeom>
        </p:spPr>
      </p:pic>
    </p:spTree>
    <p:extLst>
      <p:ext uri="{BB962C8B-B14F-4D97-AF65-F5344CB8AC3E}">
        <p14:creationId xmlns:p14="http://schemas.microsoft.com/office/powerpoint/2010/main" val="182065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Differentiation</a:t>
            </a:r>
            <a:endParaRPr lang="en-US" dirty="0"/>
          </a:p>
        </p:txBody>
      </p:sp>
      <p:sp>
        <p:nvSpPr>
          <p:cNvPr id="3" name="Content Placeholder 2"/>
          <p:cNvSpPr>
            <a:spLocks noGrp="1"/>
          </p:cNvSpPr>
          <p:nvPr>
            <p:ph idx="1"/>
          </p:nvPr>
        </p:nvSpPr>
        <p:spPr>
          <a:xfrm>
            <a:off x="2209800" y="2121407"/>
            <a:ext cx="7772400" cy="4440260"/>
          </a:xfrm>
        </p:spPr>
        <p:txBody>
          <a:bodyPr>
            <a:normAutofit/>
          </a:bodyPr>
          <a:lstStyle/>
          <a:p>
            <a:r>
              <a:rPr lang="en-US" sz="4000" dirty="0"/>
              <a:t>Individualized lessons</a:t>
            </a:r>
          </a:p>
          <a:p>
            <a:r>
              <a:rPr lang="en-US" sz="4000" dirty="0"/>
              <a:t>Monitoring participation &amp; performance</a:t>
            </a:r>
          </a:p>
          <a:p>
            <a:r>
              <a:rPr lang="en-US" sz="4000" dirty="0"/>
              <a:t>Differentiated content and methods (process)</a:t>
            </a:r>
          </a:p>
          <a:p>
            <a:r>
              <a:rPr lang="en-US" sz="4000" dirty="0"/>
              <a:t>Recognizing confusion and disengagement</a:t>
            </a:r>
            <a:endParaRPr lang="en-US" sz="4000" dirty="0"/>
          </a:p>
        </p:txBody>
      </p:sp>
    </p:spTree>
    <p:extLst>
      <p:ext uri="{BB962C8B-B14F-4D97-AF65-F5344CB8AC3E}">
        <p14:creationId xmlns:p14="http://schemas.microsoft.com/office/powerpoint/2010/main" val="19075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Goal Setting</a:t>
            </a:r>
            <a:endParaRPr lang="en-US" dirty="0"/>
          </a:p>
        </p:txBody>
      </p:sp>
      <p:sp>
        <p:nvSpPr>
          <p:cNvPr id="3" name="Content Placeholder 2"/>
          <p:cNvSpPr>
            <a:spLocks noGrp="1"/>
          </p:cNvSpPr>
          <p:nvPr>
            <p:ph idx="1"/>
          </p:nvPr>
        </p:nvSpPr>
        <p:spPr/>
        <p:txBody>
          <a:bodyPr>
            <a:normAutofit/>
          </a:bodyPr>
          <a:lstStyle/>
          <a:p>
            <a:r>
              <a:rPr lang="en-US" sz="4000" dirty="0"/>
              <a:t>Goals—short- and long-term</a:t>
            </a:r>
          </a:p>
          <a:p>
            <a:r>
              <a:rPr lang="en-US" sz="4000" dirty="0"/>
              <a:t>Self-assessment</a:t>
            </a:r>
            <a:endParaRPr lang="en-US" sz="4000" dirty="0"/>
          </a:p>
        </p:txBody>
      </p:sp>
    </p:spTree>
    <p:extLst>
      <p:ext uri="{BB962C8B-B14F-4D97-AF65-F5344CB8AC3E}">
        <p14:creationId xmlns:p14="http://schemas.microsoft.com/office/powerpoint/2010/main" val="1735635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Maximize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774" y="1913670"/>
            <a:ext cx="4812897" cy="4812897"/>
          </a:xfrm>
        </p:spPr>
      </p:pic>
      <p:pic>
        <p:nvPicPr>
          <p:cNvPr id="5" name="Picture 4"/>
          <p:cNvPicPr>
            <a:picLocks noChangeAspect="1"/>
          </p:cNvPicPr>
          <p:nvPr/>
        </p:nvPicPr>
        <p:blipFill>
          <a:blip r:embed="rId3"/>
          <a:stretch>
            <a:fillRect/>
          </a:stretch>
        </p:blipFill>
        <p:spPr>
          <a:xfrm>
            <a:off x="5563671" y="2093976"/>
            <a:ext cx="5591492" cy="3053249"/>
          </a:xfrm>
          <a:prstGeom prst="rect">
            <a:avLst/>
          </a:prstGeom>
        </p:spPr>
      </p:pic>
    </p:spTree>
    <p:extLst>
      <p:ext uri="{BB962C8B-B14F-4D97-AF65-F5344CB8AC3E}">
        <p14:creationId xmlns:p14="http://schemas.microsoft.com/office/powerpoint/2010/main" val="376579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406" y="100393"/>
            <a:ext cx="6667455" cy="6667455"/>
          </a:xfrm>
        </p:spPr>
      </p:pic>
    </p:spTree>
    <p:extLst>
      <p:ext uri="{BB962C8B-B14F-4D97-AF65-F5344CB8AC3E}">
        <p14:creationId xmlns:p14="http://schemas.microsoft.com/office/powerpoint/2010/main" val="129029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15" y="1502063"/>
            <a:ext cx="10058400" cy="1609344"/>
          </a:xfrm>
        </p:spPr>
        <p:txBody>
          <a:bodyPr>
            <a:noAutofit/>
          </a:bodyPr>
          <a:lstStyle/>
          <a:p>
            <a:r>
              <a:rPr lang="en-US" sz="8000" dirty="0" smtClean="0"/>
              <a:t>What Concerns Do You have About TTESS?</a:t>
            </a:r>
            <a:endParaRPr lang="en-US" sz="8000" dirty="0"/>
          </a:p>
        </p:txBody>
      </p:sp>
    </p:spTree>
    <p:extLst>
      <p:ext uri="{BB962C8B-B14F-4D97-AF65-F5344CB8AC3E}">
        <p14:creationId xmlns:p14="http://schemas.microsoft.com/office/powerpoint/2010/main" val="20490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School Culture</a:t>
            </a:r>
            <a:endParaRPr lang="en-US" dirty="0"/>
          </a:p>
        </p:txBody>
      </p:sp>
      <p:sp>
        <p:nvSpPr>
          <p:cNvPr id="4" name="Slide Number Placeholder 3"/>
          <p:cNvSpPr>
            <a:spLocks noGrp="1"/>
          </p:cNvSpPr>
          <p:nvPr>
            <p:ph type="sldNum" sz="quarter" idx="12"/>
          </p:nvPr>
        </p:nvSpPr>
        <p:spPr/>
        <p:txBody>
          <a:bodyPr/>
          <a:lstStyle/>
          <a:p>
            <a:fld id="{3B534881-D54D-4D56-B73B-697EF982F1F2}" type="slidenum">
              <a:rPr lang="en-US" smtClean="0"/>
              <a:t>5</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20331" y="1825625"/>
            <a:ext cx="4351338" cy="4351338"/>
          </a:xfrm>
        </p:spPr>
      </p:pic>
      <p:sp>
        <p:nvSpPr>
          <p:cNvPr id="3" name="TextBox 2"/>
          <p:cNvSpPr txBox="1"/>
          <p:nvPr/>
        </p:nvSpPr>
        <p:spPr>
          <a:xfrm>
            <a:off x="8445276" y="6036698"/>
            <a:ext cx="2006604" cy="276999"/>
          </a:xfrm>
          <a:prstGeom prst="rect">
            <a:avLst/>
          </a:prstGeom>
          <a:noFill/>
        </p:spPr>
        <p:txBody>
          <a:bodyPr wrap="none" rtlCol="0">
            <a:spAutoFit/>
          </a:bodyPr>
          <a:lstStyle/>
          <a:p>
            <a:r>
              <a:rPr lang="en-US" baseline="30000" dirty="0" err="1">
                <a:solidFill>
                  <a:srgbClr val="595959"/>
                </a:solidFill>
                <a:latin typeface="Arial"/>
                <a:cs typeface="Arial"/>
              </a:rPr>
              <a:t>Gruenert</a:t>
            </a:r>
            <a:r>
              <a:rPr lang="en-US" baseline="30000" dirty="0">
                <a:solidFill>
                  <a:srgbClr val="595959"/>
                </a:solidFill>
                <a:latin typeface="Arial"/>
                <a:cs typeface="Arial"/>
              </a:rPr>
              <a:t> &amp; Whitaker, 2015</a:t>
            </a:r>
          </a:p>
        </p:txBody>
      </p:sp>
    </p:spTree>
    <p:custDataLst>
      <p:tags r:id="rId1"/>
    </p:custDataLst>
    <p:extLst>
      <p:ext uri="{BB962C8B-B14F-4D97-AF65-F5344CB8AC3E}">
        <p14:creationId xmlns:p14="http://schemas.microsoft.com/office/powerpoint/2010/main" val="226689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Cultures Develop People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405" y="1271494"/>
            <a:ext cx="7804598" cy="5257834"/>
          </a:xfrm>
        </p:spPr>
      </p:pic>
    </p:spTree>
    <p:extLst>
      <p:ext uri="{BB962C8B-B14F-4D97-AF65-F5344CB8AC3E}">
        <p14:creationId xmlns:p14="http://schemas.microsoft.com/office/powerpoint/2010/main" val="352431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Moving the Curve</a:t>
            </a:r>
          </a:p>
        </p:txBody>
      </p:sp>
      <p:pic>
        <p:nvPicPr>
          <p:cNvPr id="5" name="Picture 4"/>
          <p:cNvPicPr>
            <a:picLocks noChangeAspect="1"/>
          </p:cNvPicPr>
          <p:nvPr/>
        </p:nvPicPr>
        <p:blipFill rotWithShape="1">
          <a:blip r:embed="rId2"/>
          <a:srcRect l="49116" t="13288" r="1732" b="2450"/>
          <a:stretch/>
        </p:blipFill>
        <p:spPr>
          <a:xfrm>
            <a:off x="4126690" y="2363766"/>
            <a:ext cx="3843670" cy="3306726"/>
          </a:xfrm>
          <a:prstGeom prst="rect">
            <a:avLst/>
          </a:prstGeom>
        </p:spPr>
      </p:pic>
      <p:sp>
        <p:nvSpPr>
          <p:cNvPr id="9" name="TextBox 8"/>
          <p:cNvSpPr txBox="1"/>
          <p:nvPr/>
        </p:nvSpPr>
        <p:spPr>
          <a:xfrm>
            <a:off x="6659526" y="3232298"/>
            <a:ext cx="2307265" cy="1077218"/>
          </a:xfrm>
          <a:prstGeom prst="rect">
            <a:avLst/>
          </a:prstGeom>
          <a:solidFill>
            <a:schemeClr val="bg1"/>
          </a:solidFill>
        </p:spPr>
        <p:txBody>
          <a:bodyPr wrap="square" rtlCol="0">
            <a:spAutoFit/>
          </a:bodyPr>
          <a:lstStyle/>
          <a:p>
            <a:r>
              <a:rPr lang="en-US" sz="3200" dirty="0">
                <a:latin typeface="A Gentle Touch" panose="02000603000000000000" pitchFamily="2" charset="0"/>
                <a:ea typeface="A Gentle Touch" panose="02000603000000000000" pitchFamily="2" charset="0"/>
              </a:rPr>
              <a:t>Very rare </a:t>
            </a:r>
            <a:r>
              <a:rPr lang="en-US" sz="3200" dirty="0" err="1">
                <a:latin typeface="A Gentle Touch" panose="02000603000000000000" pitchFamily="2" charset="0"/>
                <a:ea typeface="A Gentle Touch" panose="02000603000000000000" pitchFamily="2" charset="0"/>
              </a:rPr>
              <a:t>practioners</a:t>
            </a:r>
            <a:endParaRPr lang="en-US" sz="3200" dirty="0">
              <a:latin typeface="A Gentle Touch" panose="02000603000000000000" pitchFamily="2" charset="0"/>
              <a:ea typeface="A Gentle Touch" panose="02000603000000000000" pitchFamily="2" charset="0"/>
            </a:endParaRPr>
          </a:p>
        </p:txBody>
      </p:sp>
      <p:sp>
        <p:nvSpPr>
          <p:cNvPr id="10" name="TextBox 9"/>
          <p:cNvSpPr txBox="1"/>
          <p:nvPr/>
        </p:nvSpPr>
        <p:spPr>
          <a:xfrm>
            <a:off x="7209759" y="4408877"/>
            <a:ext cx="1206796" cy="584775"/>
          </a:xfrm>
          <a:prstGeom prst="rect">
            <a:avLst/>
          </a:prstGeom>
          <a:solidFill>
            <a:schemeClr val="bg1"/>
          </a:solidFill>
        </p:spPr>
        <p:txBody>
          <a:bodyPr wrap="square" rtlCol="0">
            <a:spAutoFit/>
          </a:bodyPr>
          <a:lstStyle/>
          <a:p>
            <a:r>
              <a:rPr lang="en-US" sz="3200" dirty="0">
                <a:solidFill>
                  <a:srgbClr val="C00000"/>
                </a:solidFill>
                <a:latin typeface="Adobe Gothic Std B" panose="020B0800000000000000" pitchFamily="34" charset="-128"/>
                <a:ea typeface="Adobe Gothic Std B" panose="020B0800000000000000" pitchFamily="34" charset="-128"/>
              </a:rPr>
              <a:t>TINA</a:t>
            </a:r>
          </a:p>
        </p:txBody>
      </p:sp>
      <p:sp>
        <p:nvSpPr>
          <p:cNvPr id="11" name="TextBox 10"/>
          <p:cNvSpPr txBox="1"/>
          <p:nvPr/>
        </p:nvSpPr>
        <p:spPr>
          <a:xfrm>
            <a:off x="4174165" y="4017129"/>
            <a:ext cx="1206796" cy="584775"/>
          </a:xfrm>
          <a:prstGeom prst="rect">
            <a:avLst/>
          </a:prstGeom>
          <a:solidFill>
            <a:schemeClr val="bg1"/>
          </a:solidFill>
        </p:spPr>
        <p:txBody>
          <a:bodyPr wrap="square" rtlCol="0">
            <a:spAutoFit/>
          </a:bodyPr>
          <a:lstStyle/>
          <a:p>
            <a:r>
              <a:rPr lang="en-US" sz="3200" dirty="0">
                <a:solidFill>
                  <a:srgbClr val="C00000"/>
                </a:solidFill>
                <a:latin typeface="Adobe Gothic Std B" panose="020B0800000000000000" pitchFamily="34" charset="-128"/>
                <a:ea typeface="Adobe Gothic Std B" panose="020B0800000000000000" pitchFamily="34" charset="-128"/>
              </a:rPr>
              <a:t>98%</a:t>
            </a:r>
          </a:p>
        </p:txBody>
      </p:sp>
    </p:spTree>
    <p:extLst>
      <p:ext uri="{BB962C8B-B14F-4D97-AF65-F5344CB8AC3E}">
        <p14:creationId xmlns:p14="http://schemas.microsoft.com/office/powerpoint/2010/main" val="241792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Moving the Curve</a:t>
            </a:r>
          </a:p>
        </p:txBody>
      </p:sp>
      <p:pic>
        <p:nvPicPr>
          <p:cNvPr id="5" name="Picture 4"/>
          <p:cNvPicPr>
            <a:picLocks noChangeAspect="1"/>
          </p:cNvPicPr>
          <p:nvPr/>
        </p:nvPicPr>
        <p:blipFill rotWithShape="1">
          <a:blip r:embed="rId2"/>
          <a:srcRect l="916" t="13288" r="1732" b="2450"/>
          <a:stretch/>
        </p:blipFill>
        <p:spPr>
          <a:xfrm>
            <a:off x="2369290" y="2222205"/>
            <a:ext cx="7612911" cy="3306726"/>
          </a:xfrm>
          <a:prstGeom prst="rect">
            <a:avLst/>
          </a:prstGeom>
        </p:spPr>
      </p:pic>
      <p:pic>
        <p:nvPicPr>
          <p:cNvPr id="3" name="Picture 2"/>
          <p:cNvPicPr>
            <a:picLocks noChangeAspect="1"/>
          </p:cNvPicPr>
          <p:nvPr/>
        </p:nvPicPr>
        <p:blipFill>
          <a:blip r:embed="rId3"/>
          <a:stretch>
            <a:fillRect/>
          </a:stretch>
        </p:blipFill>
        <p:spPr>
          <a:xfrm>
            <a:off x="2068139" y="3014059"/>
            <a:ext cx="2462997" cy="1347333"/>
          </a:xfrm>
          <a:prstGeom prst="rect">
            <a:avLst/>
          </a:prstGeom>
        </p:spPr>
      </p:pic>
      <p:pic>
        <p:nvPicPr>
          <p:cNvPr id="4" name="Picture 3"/>
          <p:cNvPicPr>
            <a:picLocks noChangeAspect="1"/>
          </p:cNvPicPr>
          <p:nvPr/>
        </p:nvPicPr>
        <p:blipFill>
          <a:blip r:embed="rId3"/>
          <a:stretch>
            <a:fillRect/>
          </a:stretch>
        </p:blipFill>
        <p:spPr>
          <a:xfrm>
            <a:off x="8205004" y="3014060"/>
            <a:ext cx="2462997" cy="1347333"/>
          </a:xfrm>
          <a:prstGeom prst="rect">
            <a:avLst/>
          </a:prstGeom>
        </p:spPr>
      </p:pic>
      <p:sp>
        <p:nvSpPr>
          <p:cNvPr id="6" name="TextBox 5"/>
          <p:cNvSpPr txBox="1"/>
          <p:nvPr/>
        </p:nvSpPr>
        <p:spPr>
          <a:xfrm>
            <a:off x="4022647" y="5364773"/>
            <a:ext cx="4189228" cy="584775"/>
          </a:xfrm>
          <a:prstGeom prst="rect">
            <a:avLst/>
          </a:prstGeom>
          <a:solidFill>
            <a:schemeClr val="bg1"/>
          </a:solidFill>
        </p:spPr>
        <p:txBody>
          <a:bodyPr wrap="square" rtlCol="0">
            <a:spAutoFit/>
          </a:bodyPr>
          <a:lstStyle/>
          <a:p>
            <a:r>
              <a:rPr lang="en-US" sz="3200" dirty="0">
                <a:solidFill>
                  <a:srgbClr val="C00000"/>
                </a:solidFill>
                <a:latin typeface="Adobe Gothic Std B" panose="020B0800000000000000" pitchFamily="34" charset="-128"/>
                <a:ea typeface="Adobe Gothic Std B" panose="020B0800000000000000" pitchFamily="34" charset="-128"/>
              </a:rPr>
              <a:t>No TINA; just growth!</a:t>
            </a:r>
          </a:p>
        </p:txBody>
      </p:sp>
      <p:sp>
        <p:nvSpPr>
          <p:cNvPr id="7" name="TextBox 6"/>
          <p:cNvSpPr txBox="1"/>
          <p:nvPr/>
        </p:nvSpPr>
        <p:spPr>
          <a:xfrm>
            <a:off x="4323908" y="5857421"/>
            <a:ext cx="3537102" cy="584775"/>
          </a:xfrm>
          <a:prstGeom prst="rect">
            <a:avLst/>
          </a:prstGeom>
          <a:solidFill>
            <a:schemeClr val="bg1"/>
          </a:solidFill>
        </p:spPr>
        <p:txBody>
          <a:bodyPr wrap="square" rtlCol="0">
            <a:spAutoFit/>
          </a:bodyPr>
          <a:lstStyle/>
          <a:p>
            <a:r>
              <a:rPr lang="en-US" sz="3200" dirty="0">
                <a:solidFill>
                  <a:srgbClr val="C00000"/>
                </a:solidFill>
                <a:latin typeface="Adobe Gothic Std B" panose="020B0800000000000000" pitchFamily="34" charset="-128"/>
                <a:ea typeface="Adobe Gothic Std B" panose="020B0800000000000000" pitchFamily="34" charset="-128"/>
              </a:rPr>
              <a:t>Everybody grows!</a:t>
            </a:r>
          </a:p>
        </p:txBody>
      </p:sp>
    </p:spTree>
    <p:extLst>
      <p:ext uri="{BB962C8B-B14F-4D97-AF65-F5344CB8AC3E}">
        <p14:creationId xmlns:p14="http://schemas.microsoft.com/office/powerpoint/2010/main" val="383665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8913" y="1194623"/>
            <a:ext cx="8474174" cy="4468755"/>
          </a:xfrm>
          <a:prstGeom prst="rect">
            <a:avLst/>
          </a:prstGeom>
        </p:spPr>
      </p:pic>
      <p:sp>
        <p:nvSpPr>
          <p:cNvPr id="5" name="Title 4"/>
          <p:cNvSpPr>
            <a:spLocks noGrp="1"/>
          </p:cNvSpPr>
          <p:nvPr>
            <p:ph type="title"/>
          </p:nvPr>
        </p:nvSpPr>
        <p:spPr>
          <a:xfrm>
            <a:off x="2209800" y="-58294"/>
            <a:ext cx="7772400" cy="1609344"/>
          </a:xfrm>
        </p:spPr>
        <p:txBody>
          <a:bodyPr/>
          <a:lstStyle/>
          <a:p>
            <a:r>
              <a:rPr lang="en-US" dirty="0" smtClean="0"/>
              <a:t>The Four Domains</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5187496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1251</TotalTime>
  <Words>844</Words>
  <Application>Microsoft Office PowerPoint</Application>
  <PresentationFormat>Widescreen</PresentationFormat>
  <Paragraphs>128</Paragraphs>
  <Slides>29</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29</vt:i4>
      </vt:variant>
    </vt:vector>
  </HeadingPairs>
  <TitlesOfParts>
    <vt:vector size="45" baseType="lpstr">
      <vt:lpstr>ＭＳ Ｐゴシック</vt:lpstr>
      <vt:lpstr>A Gentle Touch</vt:lpstr>
      <vt:lpstr>Adobe Gothic Std B</vt:lpstr>
      <vt:lpstr>Arial</vt:lpstr>
      <vt:lpstr>Calibri</vt:lpstr>
      <vt:lpstr>Garamond</vt:lpstr>
      <vt:lpstr>Gill Sans MT</vt:lpstr>
      <vt:lpstr>Goudy Old Style</vt:lpstr>
      <vt:lpstr>Impact</vt:lpstr>
      <vt:lpstr>Rockwell</vt:lpstr>
      <vt:lpstr>Rockwell Condensed</vt:lpstr>
      <vt:lpstr>Times New Roman</vt:lpstr>
      <vt:lpstr>Tw Cen MT</vt:lpstr>
      <vt:lpstr>Wingdings</vt:lpstr>
      <vt:lpstr>Wood Type</vt:lpstr>
      <vt:lpstr>Badge</vt:lpstr>
      <vt:lpstr>Fusing Accountability and TTESS</vt:lpstr>
      <vt:lpstr>TWEET! We are Listening!!</vt:lpstr>
      <vt:lpstr>PowerPoint Presentation</vt:lpstr>
      <vt:lpstr>What Concerns Do You have About TTESS?</vt:lpstr>
      <vt:lpstr>Building Blocks of School Culture</vt:lpstr>
      <vt:lpstr>Great Cultures Develop People</vt:lpstr>
      <vt:lpstr>Moving the Curve</vt:lpstr>
      <vt:lpstr>Moving the Curve</vt:lpstr>
      <vt:lpstr>The Four Domains</vt:lpstr>
      <vt:lpstr>PowerPoint Presentation</vt:lpstr>
      <vt:lpstr>Drivers of the Old and New System</vt:lpstr>
      <vt:lpstr>1) Strategy to Systems</vt:lpstr>
      <vt:lpstr>2.1: Achieving Expectations</vt:lpstr>
      <vt:lpstr>3.1: Classroom Environment, Routines </vt:lpstr>
      <vt:lpstr>3.2: Managing Student Behavior</vt:lpstr>
      <vt:lpstr>3.3: Classroom Culture </vt:lpstr>
      <vt:lpstr>2) More Than Just A Passing!</vt:lpstr>
      <vt:lpstr>2.1: Achieving Expectations</vt:lpstr>
      <vt:lpstr>2.2: Content Knowledge &amp; Expertise</vt:lpstr>
      <vt:lpstr>T-TESS and accountability through an RTI system</vt:lpstr>
      <vt:lpstr>Instruction Matters!</vt:lpstr>
      <vt:lpstr>T-TESS and Accountability Through an RTI System</vt:lpstr>
      <vt:lpstr>T-TESS and Accountability Through an RTI System</vt:lpstr>
      <vt:lpstr>Strong Leadership</vt:lpstr>
      <vt:lpstr>Resources to Develop an RTI system to support Growth in Teachers and Students</vt:lpstr>
      <vt:lpstr>3) Grit! </vt:lpstr>
      <vt:lpstr>2.4: Differentiation</vt:lpstr>
      <vt:lpstr>4.2: Goal Setting</vt:lpstr>
      <vt:lpstr>What Can You Do to Maximize Results!</vt:lpstr>
    </vt:vector>
  </TitlesOfParts>
  <Company>Region 17 ESC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Fussing Accountability and TTESS</dc:title>
  <dc:creator>Duncan, Ty</dc:creator>
  <cp:lastModifiedBy>Duncan, Ty</cp:lastModifiedBy>
  <cp:revision>61</cp:revision>
  <dcterms:created xsi:type="dcterms:W3CDTF">2016-06-10T15:49:27Z</dcterms:created>
  <dcterms:modified xsi:type="dcterms:W3CDTF">2016-06-15T02:51:28Z</dcterms:modified>
</cp:coreProperties>
</file>